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Activity 4, there are very few slides planned.  The goal is to instead get the students into the LLM to practice what we have been introducing in the previous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 with 2 slides of review of the main takeaways from Activities 1-3, then </a:t>
            </a:r>
            <a:r>
              <a:rPr lang="en"/>
              <a:t>dive right into examples where the instructor pulls up the LLM and interactively reviews a few prompts - some are “safe bets” and some are “monkeys paws”.</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baa94b4e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baa94b4e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These slides are meant to be supplemental to the </a:t>
            </a:r>
            <a:r>
              <a:rPr i="1" lang="en"/>
              <a:t>students</a:t>
            </a:r>
            <a:r>
              <a:rPr i="1" lang="en"/>
              <a:t>, so that they can recreate what we do in class. </a:t>
            </a:r>
            <a:endParaRPr i="1"/>
          </a:p>
          <a:p>
            <a:pPr indent="0" lvl="0" marL="0" rtl="0" algn="l">
              <a:spcBef>
                <a:spcPts val="0"/>
              </a:spcBef>
              <a:spcAft>
                <a:spcPts val="0"/>
              </a:spcAft>
              <a:buNone/>
            </a:pPr>
            <a:r>
              <a:rPr i="1" lang="en"/>
              <a:t>Use the prompts in the LLM, discuss the results with students. No need to show these slides.</a:t>
            </a:r>
            <a:endParaRPr i="1"/>
          </a:p>
          <a:p>
            <a:pPr indent="0" lvl="0" marL="0" rtl="0" algn="l">
              <a:spcBef>
                <a:spcPts val="0"/>
              </a:spcBef>
              <a:spcAft>
                <a:spcPts val="0"/>
              </a:spcAft>
              <a:buNone/>
            </a:pPr>
            <a:r>
              <a:t/>
            </a:r>
            <a:endParaRPr i="1"/>
          </a:p>
          <a:p>
            <a:pPr indent="0" lvl="0" marL="0" rtl="0" algn="l">
              <a:spcBef>
                <a:spcPts val="0"/>
              </a:spcBef>
              <a:spcAft>
                <a:spcPts val="0"/>
              </a:spcAft>
              <a:buNone/>
            </a:pPr>
            <a:r>
              <a:rPr i="1" lang="en"/>
              <a:t>*</a:t>
            </a:r>
            <a:r>
              <a:rPr b="1" i="1" lang="en"/>
              <a:t>Depending on how quickly you go on </a:t>
            </a:r>
            <a:r>
              <a:rPr b="1" i="1" lang="en"/>
              <a:t>these</a:t>
            </a:r>
            <a:r>
              <a:rPr b="1" i="1" lang="en"/>
              <a:t>, you might leave some of these prompts as “homework” for the students to check out on their own time. </a:t>
            </a:r>
            <a:endParaRPr b="1" i="1"/>
          </a:p>
          <a:p>
            <a:pPr indent="0" lvl="0" marL="0" rtl="0" algn="l">
              <a:spcBef>
                <a:spcPts val="0"/>
              </a:spcBef>
              <a:spcAft>
                <a:spcPts val="0"/>
              </a:spcAft>
              <a:buNone/>
            </a:pPr>
            <a:r>
              <a:rPr b="1" i="1" lang="en"/>
              <a:t>(I was able to do 2 typically)</a:t>
            </a:r>
            <a:endParaRPr b="1" i="1"/>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b4f40094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b4f40094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These slides are meant to be supplemental to the students, so that they can recreate what we do in class. </a:t>
            </a:r>
            <a:endParaRPr i="1"/>
          </a:p>
          <a:p>
            <a:pPr indent="0" lvl="0" marL="0" rtl="0" algn="l">
              <a:spcBef>
                <a:spcPts val="0"/>
              </a:spcBef>
              <a:spcAft>
                <a:spcPts val="0"/>
              </a:spcAft>
              <a:buNone/>
            </a:pPr>
            <a:r>
              <a:rPr i="1" lang="en"/>
              <a:t>Use the prompts in the LLM, discuss the results with students. No need to show these slides.</a:t>
            </a:r>
            <a:endParaRPr i="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b4f400942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b4f40094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These slides are meant to be supplemental to the students, so that they can recreate what we do in class. </a:t>
            </a:r>
            <a:endParaRPr i="1"/>
          </a:p>
          <a:p>
            <a:pPr indent="0" lvl="0" marL="0" rtl="0" algn="l">
              <a:spcBef>
                <a:spcPts val="0"/>
              </a:spcBef>
              <a:spcAft>
                <a:spcPts val="0"/>
              </a:spcAft>
              <a:buNone/>
            </a:pPr>
            <a:r>
              <a:rPr i="1" lang="en"/>
              <a:t>Use the prompts in the LLM, discuss the results with students. No need to show these slides.</a:t>
            </a:r>
            <a:endParaRPr i="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b4f40094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b4f40094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These slides are meant to be supplemental to the students, so that they can recreate what we do in class. </a:t>
            </a:r>
            <a:endParaRPr i="1"/>
          </a:p>
          <a:p>
            <a:pPr indent="0" lvl="0" marL="0" rtl="0" algn="l">
              <a:spcBef>
                <a:spcPts val="0"/>
              </a:spcBef>
              <a:spcAft>
                <a:spcPts val="0"/>
              </a:spcAft>
              <a:buNone/>
            </a:pPr>
            <a:r>
              <a:rPr i="1" lang="en"/>
              <a:t>Use the prompts in the LLM, discuss the results with students. No need to show these slides.</a:t>
            </a:r>
            <a:endParaRPr i="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baa94b4e8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baa94b4e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67d74f37b003fd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67d74f37b003fd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“Who are you and why are you here??”</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Hi! My name is Dr. ______ and I am part of a collaborative team of Computer Science researchers and instructors from UTSA, UAlbany, and Texas State.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research effort is affectionately called “</a:t>
            </a:r>
            <a:r>
              <a:rPr b="1" lang="en"/>
              <a:t>CS1 with a side of AI</a:t>
            </a:r>
            <a:r>
              <a:rPr lang="en"/>
              <a:t>”, and our goal is to introduce you to large language models (LLMs), providing you with an understanding of how they work, in order to be able to effectively and securely use them for programming tasks, here in CS1 and beyond.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would take the time to participate in our online survey, we would greatly appreciate your feedback. Please look for 1 more (shorter!) survey toward the end of the semester as well.</a:t>
            </a:r>
            <a:endParaRPr/>
          </a:p>
          <a:p>
            <a:pPr indent="0" lvl="0" marL="0" rtl="0" algn="l">
              <a:spcBef>
                <a:spcPts val="0"/>
              </a:spcBef>
              <a:spcAft>
                <a:spcPts val="0"/>
              </a:spcAft>
              <a:buNone/>
            </a:pPr>
            <a:r>
              <a:rPr lang="en"/>
              <a:t>We’ll only survey you twice.</a:t>
            </a:r>
            <a:endParaRPr/>
          </a:p>
          <a:p>
            <a:pPr indent="0" lvl="0" marL="0" rtl="0" algn="l">
              <a:spcBef>
                <a:spcPts val="0"/>
              </a:spcBef>
              <a:spcAft>
                <a:spcPts val="0"/>
              </a:spcAft>
              <a:buNone/>
            </a:pPr>
            <a:r>
              <a:rPr lang="en"/>
              <a:t>We collect this data in order to assess how impactful this information and the AI tools in general are on your CS/programming education.</a:t>
            </a:r>
            <a:endParaRPr/>
          </a:p>
          <a:p>
            <a:pPr indent="0" lvl="0" marL="0" rtl="0" algn="l">
              <a:spcBef>
                <a:spcPts val="0"/>
              </a:spcBef>
              <a:spcAft>
                <a:spcPts val="0"/>
              </a:spcAft>
              <a:buNone/>
            </a:pPr>
            <a:r>
              <a:rPr lang="en"/>
              <a:t>Please note that </a:t>
            </a:r>
            <a:r>
              <a:rPr b="1" lang="en"/>
              <a:t>these surveys and participation in our study are not a requirement of this course and in no way affect your grades. </a:t>
            </a:r>
            <a:r>
              <a:rPr lang="en"/>
              <a:t>It is completely voluntary.</a:t>
            </a:r>
            <a:endParaRPr/>
          </a:p>
          <a:p>
            <a:pPr indent="0" lvl="0" marL="0" rtl="0" algn="l">
              <a:spcBef>
                <a:spcPts val="0"/>
              </a:spcBef>
              <a:spcAft>
                <a:spcPts val="0"/>
              </a:spcAft>
              <a:buNone/>
            </a:pPr>
            <a:r>
              <a:rPr lang="en"/>
              <a:t>If you have any questions at all during this semester about our work, please reach out to any member of our team.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baa94b4e8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baa94b4e8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me anything - </a:t>
            </a:r>
            <a:r>
              <a:rPr i="1" lang="en"/>
              <a:t>it’s my last day!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all again for your participation, we hope these activities have been interesting and useful to you.</a:t>
            </a:r>
            <a:endParaRPr/>
          </a:p>
          <a:p>
            <a:pPr indent="0" lvl="0" marL="0" rtl="0" algn="l">
              <a:spcBef>
                <a:spcPts val="0"/>
              </a:spcBef>
              <a:spcAft>
                <a:spcPts val="0"/>
              </a:spcAft>
              <a:buNone/>
            </a:pPr>
            <a:r>
              <a:rPr lang="en"/>
              <a:t>Please look out again for 1 last survey to close our study - we have some very basic questions about your interactions with LLMs. As a reminder </a:t>
            </a:r>
            <a:r>
              <a:rPr b="1" lang="en"/>
              <a:t>these surveys and participation in no way impact your course grade</a:t>
            </a:r>
            <a:r>
              <a:rPr lang="en"/>
              <a:t>, we are just interested in evolving and improving our curricula.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Thank you so much and best of luck on your final exams!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cd1138f4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cd1138f4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baa94b4e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baa94b4e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0575193e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0575193e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outline of the 4 activities (in-class).</a:t>
            </a:r>
            <a:endParaRPr/>
          </a:p>
          <a:p>
            <a:pPr indent="0" lvl="0" marL="0" rtl="0" algn="l">
              <a:spcBef>
                <a:spcPts val="0"/>
              </a:spcBef>
              <a:spcAft>
                <a:spcPts val="0"/>
              </a:spcAft>
              <a:buNone/>
            </a:pPr>
            <a:r>
              <a:t/>
            </a:r>
            <a:endParaRPr sz="1500"/>
          </a:p>
          <a:p>
            <a:pPr indent="0" lvl="0" marL="0" rtl="0" algn="l">
              <a:lnSpc>
                <a:spcPct val="115000"/>
              </a:lnSpc>
              <a:spcBef>
                <a:spcPts val="0"/>
              </a:spcBef>
              <a:spcAft>
                <a:spcPts val="0"/>
              </a:spcAft>
              <a:buNone/>
            </a:pPr>
            <a:r>
              <a:rPr i="1" lang="en">
                <a:solidFill>
                  <a:schemeClr val="dk1"/>
                </a:solidFill>
                <a:latin typeface="Helvetica"/>
                <a:ea typeface="Helvetica"/>
                <a:cs typeface="Helvetica"/>
                <a:sym typeface="Helvetica"/>
              </a:rPr>
              <a:t>From our SIGCSE 2024 paper:</a:t>
            </a:r>
            <a:endParaRPr i="1">
              <a:solidFill>
                <a:schemeClr val="dk1"/>
              </a:solidFill>
              <a:latin typeface="Helvetica"/>
              <a:ea typeface="Helvetica"/>
              <a:cs typeface="Helvetica"/>
              <a:sym typeface="Helvetica"/>
            </a:endParaRPr>
          </a:p>
          <a:p>
            <a:pPr indent="0" lvl="0" marL="0" rtl="0" algn="l">
              <a:lnSpc>
                <a:spcPct val="115000"/>
              </a:lnSpc>
              <a:spcBef>
                <a:spcPts val="0"/>
              </a:spcBef>
              <a:spcAft>
                <a:spcPts val="0"/>
              </a:spcAft>
              <a:buNone/>
            </a:pPr>
            <a:r>
              <a:rPr lang="en">
                <a:solidFill>
                  <a:schemeClr val="dk1"/>
                </a:solidFill>
                <a:latin typeface="Helvetica"/>
                <a:ea typeface="Helvetica"/>
                <a:cs typeface="Helvetica"/>
                <a:sym typeface="Helvetica"/>
              </a:rPr>
              <a:t>“Our position is as follows: </a:t>
            </a:r>
            <a:endParaRPr>
              <a:solidFill>
                <a:schemeClr val="dk1"/>
              </a:solidFill>
              <a:latin typeface="Helvetica"/>
              <a:ea typeface="Helvetica"/>
              <a:cs typeface="Helvetica"/>
              <a:sym typeface="Helvetica"/>
            </a:endParaRPr>
          </a:p>
          <a:p>
            <a:pPr indent="0" lvl="0" marL="0" rtl="0" algn="l">
              <a:lnSpc>
                <a:spcPct val="115000"/>
              </a:lnSpc>
              <a:spcBef>
                <a:spcPts val="0"/>
              </a:spcBef>
              <a:spcAft>
                <a:spcPts val="0"/>
              </a:spcAft>
              <a:buNone/>
            </a:pPr>
            <a:r>
              <a:rPr lang="en">
                <a:solidFill>
                  <a:schemeClr val="dk1"/>
                </a:solidFill>
                <a:latin typeface="Helvetica"/>
                <a:ea typeface="Helvetica"/>
                <a:cs typeface="Helvetica"/>
                <a:sym typeface="Helvetica"/>
              </a:rPr>
              <a:t>As AI-generated code becomes the norm for professional developers, CS education needs to shift to incorporate these new tools. </a:t>
            </a:r>
            <a:endParaRPr>
              <a:solidFill>
                <a:schemeClr val="dk1"/>
              </a:solidFill>
              <a:latin typeface="Helvetica"/>
              <a:ea typeface="Helvetica"/>
              <a:cs typeface="Helvetica"/>
              <a:sym typeface="Helvetica"/>
            </a:endParaRPr>
          </a:p>
          <a:p>
            <a:pPr indent="0" lvl="0" marL="0" rtl="0" algn="l">
              <a:lnSpc>
                <a:spcPct val="115000"/>
              </a:lnSpc>
              <a:spcBef>
                <a:spcPts val="0"/>
              </a:spcBef>
              <a:spcAft>
                <a:spcPts val="0"/>
              </a:spcAft>
              <a:buNone/>
            </a:pPr>
            <a:r>
              <a:rPr lang="en">
                <a:solidFill>
                  <a:schemeClr val="dk1"/>
                </a:solidFill>
                <a:latin typeface="Helvetica"/>
                <a:ea typeface="Helvetica"/>
                <a:cs typeface="Helvetica"/>
                <a:sym typeface="Helvetica"/>
              </a:rPr>
              <a:t>However, redirecting the focus of CS1 courses to more abstract concepts using LLMs can lead to less-secure code generation and novice programmers dealing mainly with black boxes. </a:t>
            </a:r>
            <a:endParaRPr>
              <a:solidFill>
                <a:schemeClr val="dk1"/>
              </a:solidFill>
              <a:latin typeface="Helvetica"/>
              <a:ea typeface="Helvetica"/>
              <a:cs typeface="Helvetica"/>
              <a:sym typeface="Helvetica"/>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Helvetica"/>
                <a:ea typeface="Helvetica"/>
                <a:cs typeface="Helvetica"/>
                <a:sym typeface="Helvetica"/>
              </a:rPr>
              <a:t>Instead, students need to know not only how to interface with the tools but also how to critically verify the code generated for them.”</a:t>
            </a:r>
            <a:endParaRPr>
              <a:solidFill>
                <a:schemeClr val="dk1"/>
              </a:solidFill>
              <a:latin typeface="Helvetica"/>
              <a:ea typeface="Helvetica"/>
              <a:cs typeface="Helvetica"/>
              <a:sym typeface="Helvetica"/>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baa94b4e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baa94b4e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“Who are you and why are you here??”</a:t>
            </a:r>
            <a:endParaRPr b="1" u="sng"/>
          </a:p>
          <a:p>
            <a:pPr indent="0" lvl="0" marL="0" rtl="0" algn="l">
              <a:spcBef>
                <a:spcPts val="0"/>
              </a:spcBef>
              <a:spcAft>
                <a:spcPts val="0"/>
              </a:spcAft>
              <a:buNone/>
            </a:pPr>
            <a:r>
              <a:t/>
            </a:r>
            <a:endParaRPr/>
          </a:p>
          <a:p>
            <a:pPr indent="0" lvl="0" marL="0" rtl="0" algn="l">
              <a:spcBef>
                <a:spcPts val="0"/>
              </a:spcBef>
              <a:spcAft>
                <a:spcPts val="0"/>
              </a:spcAft>
              <a:buNone/>
            </a:pPr>
            <a:r>
              <a:rPr lang="en"/>
              <a:t>Hi! My name is Dr. ______ and I am part of a collaborative team of Computer Science researchers and instructors from UTSA, UAlbany, and Texas State.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research effort is affectionately called “</a:t>
            </a:r>
            <a:r>
              <a:rPr b="1" lang="en"/>
              <a:t>CS1 with a side of AI</a:t>
            </a:r>
            <a:r>
              <a:rPr lang="en"/>
              <a:t>”, and our goal is to introduce you to large </a:t>
            </a:r>
            <a:r>
              <a:rPr lang="en"/>
              <a:t>language</a:t>
            </a:r>
            <a:r>
              <a:rPr lang="en"/>
              <a:t> </a:t>
            </a:r>
            <a:r>
              <a:rPr lang="en"/>
              <a:t>models</a:t>
            </a:r>
            <a:r>
              <a:rPr lang="en"/>
              <a:t> (LLMs), providing you with an understanding of how they work, in order to be able to </a:t>
            </a:r>
            <a:r>
              <a:rPr lang="en"/>
              <a:t>effectively</a:t>
            </a:r>
            <a:r>
              <a:rPr lang="en"/>
              <a:t> and securely use them for programming tasks, here in CS1 and beyond.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would take the time to participate in our online survey, we would </a:t>
            </a:r>
            <a:r>
              <a:rPr lang="en"/>
              <a:t>greatly</a:t>
            </a:r>
            <a:r>
              <a:rPr lang="en"/>
              <a:t> appreciate your feedback. Please look for 1 more (shorter!) survey </a:t>
            </a:r>
            <a:r>
              <a:rPr lang="en"/>
              <a:t>toward</a:t>
            </a:r>
            <a:r>
              <a:rPr lang="en"/>
              <a:t> the end of the </a:t>
            </a:r>
            <a:r>
              <a:rPr lang="en"/>
              <a:t>semester as well.</a:t>
            </a:r>
            <a:endParaRPr/>
          </a:p>
          <a:p>
            <a:pPr indent="0" lvl="0" marL="0" rtl="0" algn="l">
              <a:spcBef>
                <a:spcPts val="0"/>
              </a:spcBef>
              <a:spcAft>
                <a:spcPts val="0"/>
              </a:spcAft>
              <a:buNone/>
            </a:pPr>
            <a:r>
              <a:rPr lang="en"/>
              <a:t>We’ll only survey you twice.</a:t>
            </a:r>
            <a:endParaRPr/>
          </a:p>
          <a:p>
            <a:pPr indent="0" lvl="0" marL="0" rtl="0" algn="l">
              <a:spcBef>
                <a:spcPts val="0"/>
              </a:spcBef>
              <a:spcAft>
                <a:spcPts val="0"/>
              </a:spcAft>
              <a:buNone/>
            </a:pPr>
            <a:r>
              <a:rPr lang="en"/>
              <a:t>We collect this data in order to assess how impactful this </a:t>
            </a:r>
            <a:r>
              <a:rPr lang="en"/>
              <a:t>information</a:t>
            </a:r>
            <a:r>
              <a:rPr lang="en"/>
              <a:t> and the AI tools in general are on your CS/programming education.</a:t>
            </a:r>
            <a:endParaRPr/>
          </a:p>
          <a:p>
            <a:pPr indent="0" lvl="0" marL="0" rtl="0" algn="l">
              <a:spcBef>
                <a:spcPts val="0"/>
              </a:spcBef>
              <a:spcAft>
                <a:spcPts val="0"/>
              </a:spcAft>
              <a:buNone/>
            </a:pPr>
            <a:r>
              <a:rPr lang="en"/>
              <a:t>Please note that </a:t>
            </a:r>
            <a:r>
              <a:rPr b="1" lang="en"/>
              <a:t>these surveys and participation in our study are not a requirement of this course and in no way affect your grades. </a:t>
            </a:r>
            <a:r>
              <a:rPr lang="en"/>
              <a:t>It is completely voluntary.</a:t>
            </a:r>
            <a:endParaRPr/>
          </a:p>
          <a:p>
            <a:pPr indent="0" lvl="0" marL="0" rtl="0" algn="l">
              <a:spcBef>
                <a:spcPts val="0"/>
              </a:spcBef>
              <a:spcAft>
                <a:spcPts val="0"/>
              </a:spcAft>
              <a:buNone/>
            </a:pPr>
            <a:r>
              <a:rPr lang="en"/>
              <a:t>If you have any questions at all during this semester about our work, please reach out to any member of our team.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baa94b4e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baa94b4e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 back again! This is the last time, I promise.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last session, we’re putting everything into </a:t>
            </a:r>
            <a:r>
              <a:rPr b="1" lang="en">
                <a:solidFill>
                  <a:schemeClr val="dk1"/>
                </a:solidFill>
              </a:rPr>
              <a:t>practice</a:t>
            </a:r>
            <a:r>
              <a:rPr lang="en">
                <a:solidFill>
                  <a:schemeClr val="dk1"/>
                </a:solidFill>
              </a:rPr>
              <a:t> - taking advantage of LLMs for our programming tasks, engineering useful prompts, and doing it in a secure manner.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baa94b4e8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baa94b4e8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bbaa94b4e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bbaa94b4e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b4f4009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b4f4009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t>initial prompt </a:t>
            </a:r>
            <a:r>
              <a:rPr lang="en"/>
              <a:t>here sets the scene for this </a:t>
            </a:r>
            <a:r>
              <a:rPr lang="en"/>
              <a:t>conversation</a:t>
            </a:r>
            <a:r>
              <a:rPr lang="en"/>
              <a:t>.</a:t>
            </a:r>
            <a:endParaRPr/>
          </a:p>
          <a:p>
            <a:pPr indent="0" lvl="0" marL="0" rtl="0" algn="l">
              <a:spcBef>
                <a:spcPts val="0"/>
              </a:spcBef>
              <a:spcAft>
                <a:spcPts val="0"/>
              </a:spcAft>
              <a:buNone/>
            </a:pPr>
            <a:r>
              <a:rPr lang="en"/>
              <a:t>It lets the LLM know what your background is, so that it contextualizes the results it provides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b4f40094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b4f40094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s://www.albany.edu/cehc/faculty/kimberly-cornell" TargetMode="External"/><Relationship Id="rId13" Type="http://schemas.openxmlformats.org/officeDocument/2006/relationships/image" Target="../media/image6.png"/><Relationship Id="rId12" Type="http://schemas.openxmlformats.org/officeDocument/2006/relationships/hyperlink" Target="https://davidleepatrick.com"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sites.google.com/view/amandafernandez" TargetMode="External"/><Relationship Id="rId4" Type="http://schemas.openxmlformats.org/officeDocument/2006/relationships/image" Target="../media/image12.png"/><Relationship Id="rId9"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hyperlink" Target="https://sciences.utsa.edu/faculty/profiles/gomez-mauricio.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hyperlink" Target="https://www.albany.edu/cehc/faculty/kimberly-cornell" TargetMode="External"/><Relationship Id="rId13" Type="http://schemas.openxmlformats.org/officeDocument/2006/relationships/image" Target="../media/image6.png"/><Relationship Id="rId12" Type="http://schemas.openxmlformats.org/officeDocument/2006/relationships/hyperlink" Target="https://davidleepatrick.com"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ites.google.com/view/amandafernandez" TargetMode="External"/><Relationship Id="rId4" Type="http://schemas.openxmlformats.org/officeDocument/2006/relationships/image" Target="../media/image12.png"/><Relationship Id="rId9"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hyperlink" Target="https://sciences.utsa.edu/faculty/profiles/gomez-mauricio.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gemini.google.com" TargetMode="External"/><Relationship Id="rId4" Type="http://schemas.openxmlformats.org/officeDocument/2006/relationships/image" Target="../media/image7.png"/><Relationship Id="rId5" Type="http://schemas.openxmlformats.org/officeDocument/2006/relationships/hyperlink" Target="https://openai.com/gpt-4" TargetMode="External"/><Relationship Id="rId6" Type="http://schemas.openxmlformats.org/officeDocument/2006/relationships/image" Target="../media/image8.png"/><Relationship Id="rId7" Type="http://schemas.openxmlformats.org/officeDocument/2006/relationships/hyperlink" Target="https://blogs.microsoft.com/blog/2023/09/21/announcing-microsoft-copilot-your-everyday-ai-companion/" TargetMode="External"/><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gemini.google.com" TargetMode="External"/><Relationship Id="rId4" Type="http://schemas.openxmlformats.org/officeDocument/2006/relationships/hyperlink" Target="http://gemini.googl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Helvetica"/>
                <a:ea typeface="Helvetica"/>
                <a:cs typeface="Helvetica"/>
                <a:sym typeface="Helvetica"/>
              </a:rPr>
              <a:t>CS1 with a Side of AI</a:t>
            </a:r>
            <a:r>
              <a:rPr lang="en" sz="3000">
                <a:solidFill>
                  <a:schemeClr val="lt1"/>
                </a:solidFill>
                <a:latin typeface="Helvetica"/>
                <a:ea typeface="Helvetica"/>
                <a:cs typeface="Helvetica"/>
                <a:sym typeface="Helvetica"/>
              </a:rPr>
              <a:t>: </a:t>
            </a:r>
            <a:endParaRPr sz="3000">
              <a:solidFill>
                <a:schemeClr val="lt1"/>
              </a:solidFill>
              <a:latin typeface="Helvetica"/>
              <a:ea typeface="Helvetica"/>
              <a:cs typeface="Helvetica"/>
              <a:sym typeface="Helvetica"/>
            </a:endParaRPr>
          </a:p>
          <a:p>
            <a:pPr indent="0" lvl="0" marL="0" rtl="0" algn="ctr">
              <a:spcBef>
                <a:spcPts val="0"/>
              </a:spcBef>
              <a:spcAft>
                <a:spcPts val="0"/>
              </a:spcAft>
              <a:buNone/>
            </a:pPr>
            <a:r>
              <a:rPr lang="en" sz="3000">
                <a:solidFill>
                  <a:schemeClr val="lt1"/>
                </a:solidFill>
                <a:latin typeface="Helvetica"/>
                <a:ea typeface="Helvetica"/>
                <a:cs typeface="Helvetica"/>
                <a:sym typeface="Helvetica"/>
              </a:rPr>
              <a:t>Teaching Software Verification for Secure Code </a:t>
            </a:r>
            <a:endParaRPr sz="3000">
              <a:solidFill>
                <a:schemeClr val="lt1"/>
              </a:solidFill>
              <a:latin typeface="Helvetica"/>
              <a:ea typeface="Helvetica"/>
              <a:cs typeface="Helvetica"/>
              <a:sym typeface="Helvetica"/>
            </a:endParaRPr>
          </a:p>
          <a:p>
            <a:pPr indent="0" lvl="0" marL="0" rtl="0" algn="ctr">
              <a:spcBef>
                <a:spcPts val="0"/>
              </a:spcBef>
              <a:spcAft>
                <a:spcPts val="0"/>
              </a:spcAft>
              <a:buNone/>
            </a:pPr>
            <a:r>
              <a:rPr lang="en" sz="3000">
                <a:solidFill>
                  <a:schemeClr val="lt1"/>
                </a:solidFill>
                <a:latin typeface="Helvetica"/>
                <a:ea typeface="Helvetica"/>
                <a:cs typeface="Helvetica"/>
                <a:sym typeface="Helvetica"/>
              </a:rPr>
              <a:t>in the Era of Generative AI</a:t>
            </a:r>
            <a:endParaRPr sz="7300">
              <a:solidFill>
                <a:schemeClr val="lt1"/>
              </a:solidFill>
            </a:endParaRPr>
          </a:p>
        </p:txBody>
      </p:sp>
      <p:sp>
        <p:nvSpPr>
          <p:cNvPr id="55" name="Google Shape;55;p13"/>
          <p:cNvSpPr txBox="1"/>
          <p:nvPr>
            <p:ph idx="1" type="subTitle"/>
          </p:nvPr>
        </p:nvSpPr>
        <p:spPr>
          <a:xfrm>
            <a:off x="2869550" y="3061125"/>
            <a:ext cx="2913600" cy="141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300">
                <a:solidFill>
                  <a:srgbClr val="EFEFEF"/>
                </a:solidFill>
              </a:rPr>
              <a:t>In-class Activities </a:t>
            </a:r>
            <a:endParaRPr b="1" sz="1300">
              <a:solidFill>
                <a:srgbClr val="EFEFEF"/>
              </a:solidFill>
            </a:endParaRPr>
          </a:p>
          <a:p>
            <a:pPr indent="0" lvl="0" marL="0" rtl="0" algn="ctr">
              <a:spcBef>
                <a:spcPts val="0"/>
              </a:spcBef>
              <a:spcAft>
                <a:spcPts val="0"/>
              </a:spcAft>
              <a:buNone/>
            </a:pPr>
            <a:r>
              <a:rPr lang="en" sz="1300">
                <a:solidFill>
                  <a:srgbClr val="EFEFEF"/>
                </a:solidFill>
              </a:rPr>
              <a:t>(10-15 minutes each)</a:t>
            </a:r>
            <a:endParaRPr sz="1300">
              <a:solidFill>
                <a:srgbClr val="EFEFEF"/>
              </a:solidFill>
            </a:endParaRPr>
          </a:p>
        </p:txBody>
      </p:sp>
      <p:sp>
        <p:nvSpPr>
          <p:cNvPr id="56" name="Google Shape;56;p13"/>
          <p:cNvSpPr txBox="1"/>
          <p:nvPr>
            <p:ph idx="1" type="subTitle"/>
          </p:nvPr>
        </p:nvSpPr>
        <p:spPr>
          <a:xfrm>
            <a:off x="5447775" y="4627550"/>
            <a:ext cx="3696300" cy="463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300">
                <a:solidFill>
                  <a:schemeClr val="lt2"/>
                </a:solidFill>
              </a:rPr>
              <a:t>Amanda Fernandez, University of Texas at San Antonio</a:t>
            </a:r>
            <a:endParaRPr sz="1300">
              <a:solidFill>
                <a:schemeClr val="lt2"/>
              </a:solidFill>
            </a:endParaRPr>
          </a:p>
          <a:p>
            <a:pPr indent="0" lvl="0" marL="0" rtl="0" algn="l">
              <a:spcBef>
                <a:spcPts val="0"/>
              </a:spcBef>
              <a:spcAft>
                <a:spcPts val="0"/>
              </a:spcAft>
              <a:buNone/>
            </a:pPr>
            <a:r>
              <a:rPr lang="en" sz="1300">
                <a:solidFill>
                  <a:schemeClr val="lt2"/>
                </a:solidFill>
              </a:rPr>
              <a:t>Kimberly Cornell, University at Albany SUNY</a:t>
            </a:r>
            <a:endParaRPr sz="13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Prompts that could be Monkey’s Paws</a:t>
            </a:r>
            <a:endParaRPr/>
          </a:p>
        </p:txBody>
      </p:sp>
      <p:sp>
        <p:nvSpPr>
          <p:cNvPr id="132" name="Google Shape;132;p22"/>
          <p:cNvSpPr txBox="1"/>
          <p:nvPr>
            <p:ph idx="1" type="body"/>
          </p:nvPr>
        </p:nvSpPr>
        <p:spPr>
          <a:xfrm>
            <a:off x="311700" y="3129175"/>
            <a:ext cx="8520600" cy="16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if the user enters 0 for the second number?</a:t>
            </a:r>
            <a:endParaRPr/>
          </a:p>
          <a:p>
            <a:pPr indent="0" lvl="0" marL="0" rtl="0" algn="l">
              <a:spcBef>
                <a:spcPts val="1200"/>
              </a:spcBef>
              <a:spcAft>
                <a:spcPts val="0"/>
              </a:spcAft>
              <a:buNone/>
            </a:pPr>
            <a:r>
              <a:rPr lang="en"/>
              <a:t>When run, the user will get a </a:t>
            </a:r>
            <a:r>
              <a:rPr lang="en" u="sng"/>
              <a:t>runtime error</a:t>
            </a:r>
            <a:r>
              <a:rPr lang="en"/>
              <a:t> for “division by zero”.</a:t>
            </a:r>
            <a:endParaRPr/>
          </a:p>
          <a:p>
            <a:pPr indent="0" lvl="0" marL="0" rtl="0" algn="l">
              <a:spcBef>
                <a:spcPts val="1200"/>
              </a:spcBef>
              <a:spcAft>
                <a:spcPts val="1200"/>
              </a:spcAft>
              <a:buNone/>
            </a:pPr>
            <a:r>
              <a:rPr lang="en"/>
              <a:t>Did the LLM warn you about this?</a:t>
            </a:r>
            <a:endParaRPr/>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34" name="Google Shape;134;p22"/>
          <p:cNvSpPr/>
          <p:nvPr/>
        </p:nvSpPr>
        <p:spPr>
          <a:xfrm>
            <a:off x="437100" y="1161125"/>
            <a:ext cx="8395200" cy="16389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Write a Java program that takes in 2 numbers from the user, </a:t>
            </a:r>
            <a:endParaRPr b="1" sz="1800"/>
          </a:p>
          <a:p>
            <a:pPr indent="0" lvl="0" marL="0" rtl="0" algn="ctr">
              <a:spcBef>
                <a:spcPts val="0"/>
              </a:spcBef>
              <a:spcAft>
                <a:spcPts val="0"/>
              </a:spcAft>
              <a:buNone/>
            </a:pPr>
            <a:r>
              <a:rPr b="1" lang="en" sz="1800"/>
              <a:t>divides them, and prints the result.</a:t>
            </a:r>
            <a:endParaRPr b="1"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Prompts that could be Monkey’s Paws</a:t>
            </a:r>
            <a:endParaRPr/>
          </a:p>
        </p:txBody>
      </p:sp>
      <p:sp>
        <p:nvSpPr>
          <p:cNvPr id="140" name="Google Shape;140;p23"/>
          <p:cNvSpPr txBox="1"/>
          <p:nvPr>
            <p:ph idx="1" type="body"/>
          </p:nvPr>
        </p:nvSpPr>
        <p:spPr>
          <a:xfrm>
            <a:off x="311700" y="3129175"/>
            <a:ext cx="8520600" cy="163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code generated will (1) check if the parameter is even, then (2) negate that result. </a:t>
            </a:r>
            <a:endParaRPr/>
          </a:p>
          <a:p>
            <a:pPr indent="0" lvl="0" marL="0" rtl="0" algn="l">
              <a:spcBef>
                <a:spcPts val="1200"/>
              </a:spcBef>
              <a:spcAft>
                <a:spcPts val="0"/>
              </a:spcAft>
              <a:buNone/>
            </a:pPr>
            <a:r>
              <a:rPr i="1" lang="en"/>
              <a:t>Is that the most efficient way to write a method like this?</a:t>
            </a:r>
            <a:endParaRPr i="1"/>
          </a:p>
          <a:p>
            <a:pPr indent="0" lvl="0" marL="0" rtl="0" algn="l">
              <a:spcBef>
                <a:spcPts val="1200"/>
              </a:spcBef>
              <a:spcAft>
                <a:spcPts val="1200"/>
              </a:spcAft>
              <a:buNone/>
            </a:pPr>
            <a:r>
              <a:rPr lang="en"/>
              <a:t>We </a:t>
            </a:r>
            <a:r>
              <a:rPr lang="en"/>
              <a:t>could</a:t>
            </a:r>
            <a:r>
              <a:rPr lang="en"/>
              <a:t> instead correct the </a:t>
            </a:r>
            <a:r>
              <a:rPr i="1" lang="en"/>
              <a:t>logic</a:t>
            </a:r>
            <a:r>
              <a:rPr lang="en"/>
              <a:t> - simplify the request.</a:t>
            </a:r>
            <a:endParaRPr/>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42" name="Google Shape;142;p23"/>
          <p:cNvSpPr/>
          <p:nvPr/>
        </p:nvSpPr>
        <p:spPr>
          <a:xfrm>
            <a:off x="437100" y="1161125"/>
            <a:ext cx="8395200" cy="16389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Write a Java program that checks if a number is even</a:t>
            </a:r>
            <a:endParaRPr b="1" sz="1800"/>
          </a:p>
          <a:p>
            <a:pPr indent="0" lvl="0" marL="0" rtl="0" algn="ctr">
              <a:spcBef>
                <a:spcPts val="0"/>
              </a:spcBef>
              <a:spcAft>
                <a:spcPts val="0"/>
              </a:spcAft>
              <a:buNone/>
            </a:pPr>
            <a:r>
              <a:rPr b="1" lang="en" sz="1800"/>
              <a:t>and returns true if it’s odd.</a:t>
            </a:r>
            <a:endParaRPr b="1"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Prompts that could be Monkey’s Paws</a:t>
            </a:r>
            <a:endParaRPr/>
          </a:p>
        </p:txBody>
      </p:sp>
      <p:sp>
        <p:nvSpPr>
          <p:cNvPr id="148" name="Google Shape;148;p24"/>
          <p:cNvSpPr txBox="1"/>
          <p:nvPr>
            <p:ph idx="1" type="body"/>
          </p:nvPr>
        </p:nvSpPr>
        <p:spPr>
          <a:xfrm>
            <a:off x="311700" y="3129175"/>
            <a:ext cx="8520600" cy="163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Was the password stored </a:t>
            </a:r>
            <a:r>
              <a:rPr i="1" lang="en"/>
              <a:t>safely</a:t>
            </a:r>
            <a:r>
              <a:rPr lang="en"/>
              <a:t>? (Just plain text, or was it </a:t>
            </a:r>
            <a:r>
              <a:rPr i="1" lang="en"/>
              <a:t>encrypted</a:t>
            </a:r>
            <a:r>
              <a:rPr lang="en"/>
              <a:t>?)</a:t>
            </a:r>
            <a:endParaRPr/>
          </a:p>
          <a:p>
            <a:pPr indent="0" lvl="0" marL="0" rtl="0" algn="l">
              <a:spcBef>
                <a:spcPts val="1200"/>
              </a:spcBef>
              <a:spcAft>
                <a:spcPts val="1200"/>
              </a:spcAft>
              <a:buNone/>
            </a:pPr>
            <a:r>
              <a:rPr lang="en"/>
              <a:t>Did the LLM warn you about storing passwords safely?</a:t>
            </a:r>
            <a:endParaRPr/>
          </a:p>
        </p:txBody>
      </p:sp>
      <p:sp>
        <p:nvSpPr>
          <p:cNvPr id="149" name="Google Shape;14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50" name="Google Shape;150;p24"/>
          <p:cNvSpPr/>
          <p:nvPr/>
        </p:nvSpPr>
        <p:spPr>
          <a:xfrm>
            <a:off x="437100" y="1161125"/>
            <a:ext cx="8395200" cy="16389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Write a Java program that takes in a username and password </a:t>
            </a:r>
            <a:br>
              <a:rPr b="1" lang="en" sz="1800"/>
            </a:br>
            <a:r>
              <a:rPr b="1" lang="en" sz="1800"/>
              <a:t>from the user and prints them to the screen.</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Prompts that could be Monkey’s Paws</a:t>
            </a:r>
            <a:endParaRPr/>
          </a:p>
        </p:txBody>
      </p:sp>
      <p:sp>
        <p:nvSpPr>
          <p:cNvPr id="156" name="Google Shape;156;p25"/>
          <p:cNvSpPr txBox="1"/>
          <p:nvPr>
            <p:ph idx="1" type="body"/>
          </p:nvPr>
        </p:nvSpPr>
        <p:spPr>
          <a:xfrm>
            <a:off x="311700" y="3129175"/>
            <a:ext cx="8520600" cy="163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This is an extensive task, and difficult to evaluate without prior knowledge of mobile app development, image analysis, and A.I.!</a:t>
            </a:r>
            <a:endParaRPr/>
          </a:p>
          <a:p>
            <a:pPr indent="0" lvl="0" marL="0" rtl="0" algn="l">
              <a:spcBef>
                <a:spcPts val="1200"/>
              </a:spcBef>
              <a:spcAft>
                <a:spcPts val="0"/>
              </a:spcAft>
              <a:buNone/>
            </a:pPr>
            <a:r>
              <a:rPr lang="en"/>
              <a:t>(We might get what we asked for, but how will we evaluate it?)</a:t>
            </a:r>
            <a:endParaRPr/>
          </a:p>
          <a:p>
            <a:pPr indent="0" lvl="0" marL="0" rtl="0" algn="l">
              <a:spcBef>
                <a:spcPts val="1200"/>
              </a:spcBef>
              <a:spcAft>
                <a:spcPts val="1200"/>
              </a:spcAft>
              <a:buNone/>
            </a:pPr>
            <a:r>
              <a:rPr i="1" lang="en"/>
              <a:t>This is an opportunity to break the problem into much smaller subtasks.</a:t>
            </a:r>
            <a:endParaRPr i="1"/>
          </a:p>
        </p:txBody>
      </p:sp>
      <p:sp>
        <p:nvSpPr>
          <p:cNvPr id="157" name="Google Shape;15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
        <p:nvSpPr>
          <p:cNvPr id="158" name="Google Shape;158;p25"/>
          <p:cNvSpPr/>
          <p:nvPr/>
        </p:nvSpPr>
        <p:spPr>
          <a:xfrm>
            <a:off x="437100" y="1161125"/>
            <a:ext cx="8395200" cy="1638900"/>
          </a:xfrm>
          <a:prstGeom prst="wedgeRoundRectCallout">
            <a:avLst>
              <a:gd fmla="val -20833" name="adj1"/>
              <a:gd fmla="val 62500" name="adj2"/>
              <a:gd fmla="val 0" name="adj3"/>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Write a mobile application in Java that identifies plants from a photo.</a:t>
            </a:r>
            <a:endParaRPr b="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Wrap up</a:t>
            </a:r>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Activity 4 goal</a:t>
            </a:r>
            <a:r>
              <a:rPr lang="en"/>
              <a:t>: understand when &amp; how to use LLMs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Thank you for participating!</a:t>
            </a:r>
            <a:endParaRPr b="1"/>
          </a:p>
          <a:p>
            <a:pPr indent="0" lvl="0" marL="0" rtl="0" algn="l">
              <a:spcBef>
                <a:spcPts val="1200"/>
              </a:spcBef>
              <a:spcAft>
                <a:spcPts val="0"/>
              </a:spcAft>
              <a:buNone/>
            </a:pPr>
            <a:r>
              <a:rPr i="1" lang="en"/>
              <a:t>Please consider completing survey #2 on Canvas this week!</a:t>
            </a:r>
            <a:endParaRPr i="1"/>
          </a:p>
          <a:p>
            <a:pPr indent="0" lvl="0" marL="0" rtl="0" algn="l">
              <a:spcBef>
                <a:spcPts val="1200"/>
              </a:spcBef>
              <a:spcAft>
                <a:spcPts val="1200"/>
              </a:spcAft>
              <a:buNone/>
            </a:pPr>
            <a:r>
              <a:t/>
            </a:r>
            <a:endParaRPr/>
          </a:p>
        </p:txBody>
      </p:sp>
      <p:sp>
        <p:nvSpPr>
          <p:cNvPr id="165" name="Google Shape;16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495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CS1 “</a:t>
            </a:r>
            <a:r>
              <a:rPr b="1" lang="en">
                <a:solidFill>
                  <a:srgbClr val="073763"/>
                </a:solidFill>
              </a:rPr>
              <a:t>with a side of AI</a:t>
            </a:r>
            <a:r>
              <a:rPr lang="en">
                <a:solidFill>
                  <a:srgbClr val="073763"/>
                </a:solidFill>
              </a:rPr>
              <a:t>”</a:t>
            </a:r>
            <a:endParaRPr>
              <a:solidFill>
                <a:srgbClr val="073763"/>
              </a:solidFill>
            </a:endParaRPr>
          </a:p>
        </p:txBody>
      </p:sp>
      <p:sp>
        <p:nvSpPr>
          <p:cNvPr id="171" name="Google Shape;171;p27"/>
          <p:cNvSpPr txBox="1"/>
          <p:nvPr>
            <p:ph idx="1" type="body"/>
          </p:nvPr>
        </p:nvSpPr>
        <p:spPr>
          <a:xfrm>
            <a:off x="311700" y="1152475"/>
            <a:ext cx="5547300" cy="382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Artificial intelligence (AI) is everywhere these days!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It can even help you </a:t>
            </a:r>
            <a:r>
              <a:rPr b="1" lang="en"/>
              <a:t>code</a:t>
            </a:r>
            <a:r>
              <a:rPr lang="en"/>
              <a:t>! </a:t>
            </a:r>
            <a:endParaRPr/>
          </a:p>
          <a:p>
            <a:pPr indent="0" lvl="0" marL="0" rtl="0" algn="l">
              <a:spcBef>
                <a:spcPts val="1200"/>
              </a:spcBef>
              <a:spcAft>
                <a:spcPts val="0"/>
              </a:spcAft>
              <a:buNone/>
            </a:pPr>
            <a:r>
              <a:rPr i="1" lang="en"/>
              <a:t>           …but you need to be careful!</a:t>
            </a:r>
            <a:endParaRPr i="1"/>
          </a:p>
          <a:p>
            <a:pPr indent="0" lvl="0" marL="0" rtl="0" algn="l">
              <a:spcBef>
                <a:spcPts val="1200"/>
              </a:spcBef>
              <a:spcAft>
                <a:spcPts val="0"/>
              </a:spcAft>
              <a:buNone/>
            </a:pPr>
            <a:r>
              <a:t/>
            </a:r>
            <a:endParaRPr i="1"/>
          </a:p>
          <a:p>
            <a:pPr indent="0" lvl="0" marL="0" rtl="0" algn="l">
              <a:spcBef>
                <a:spcPts val="1200"/>
              </a:spcBef>
              <a:spcAft>
                <a:spcPts val="0"/>
              </a:spcAft>
              <a:buNone/>
            </a:pPr>
            <a:r>
              <a:rPr lang="en"/>
              <a:t>These activities will introduce you to LLMs, &amp; establish best practices for programming with them.</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ONLINE SURVEY</a:t>
            </a:r>
            <a:endParaRPr b="1"/>
          </a:p>
          <a:p>
            <a:pPr indent="-325755" lvl="0" marL="457200" rtl="0" algn="l">
              <a:spcBef>
                <a:spcPts val="1200"/>
              </a:spcBef>
              <a:spcAft>
                <a:spcPts val="0"/>
              </a:spcAft>
              <a:buSzPct val="100000"/>
              <a:buChar char="+"/>
            </a:pPr>
            <a:r>
              <a:rPr lang="en"/>
              <a:t>Participation will not be reflected in your course grades!</a:t>
            </a:r>
            <a:endParaRPr/>
          </a:p>
        </p:txBody>
      </p:sp>
      <p:sp>
        <p:nvSpPr>
          <p:cNvPr id="172" name="Google Shape;17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7">
            <a:hlinkClick r:id="rId3"/>
          </p:cNvPr>
          <p:cNvPicPr preferRelativeResize="0"/>
          <p:nvPr/>
        </p:nvPicPr>
        <p:blipFill>
          <a:blip r:embed="rId4">
            <a:alphaModFix/>
          </a:blip>
          <a:stretch>
            <a:fillRect/>
          </a:stretch>
        </p:blipFill>
        <p:spPr>
          <a:xfrm>
            <a:off x="6087600" y="110050"/>
            <a:ext cx="946152" cy="1000075"/>
          </a:xfrm>
          <a:prstGeom prst="rect">
            <a:avLst/>
          </a:prstGeom>
          <a:noFill/>
          <a:ln>
            <a:noFill/>
          </a:ln>
        </p:spPr>
      </p:pic>
      <p:pic>
        <p:nvPicPr>
          <p:cNvPr id="174" name="Google Shape;174;p27"/>
          <p:cNvPicPr preferRelativeResize="0"/>
          <p:nvPr/>
        </p:nvPicPr>
        <p:blipFill rotWithShape="1">
          <a:blip r:embed="rId5">
            <a:alphaModFix/>
          </a:blip>
          <a:srcRect b="24570" l="7131" r="3278" t="31189"/>
          <a:stretch/>
        </p:blipFill>
        <p:spPr>
          <a:xfrm>
            <a:off x="7351100" y="4140425"/>
            <a:ext cx="1788601" cy="504661"/>
          </a:xfrm>
          <a:prstGeom prst="rect">
            <a:avLst/>
          </a:prstGeom>
          <a:noFill/>
          <a:ln>
            <a:noFill/>
          </a:ln>
        </p:spPr>
      </p:pic>
      <p:pic>
        <p:nvPicPr>
          <p:cNvPr id="175" name="Google Shape;175;p27"/>
          <p:cNvPicPr preferRelativeResize="0"/>
          <p:nvPr/>
        </p:nvPicPr>
        <p:blipFill>
          <a:blip r:embed="rId6">
            <a:alphaModFix/>
          </a:blip>
          <a:stretch>
            <a:fillRect/>
          </a:stretch>
        </p:blipFill>
        <p:spPr>
          <a:xfrm>
            <a:off x="7458487" y="2380175"/>
            <a:ext cx="1573825" cy="1169875"/>
          </a:xfrm>
          <a:prstGeom prst="rect">
            <a:avLst/>
          </a:prstGeom>
          <a:noFill/>
          <a:ln>
            <a:noFill/>
          </a:ln>
        </p:spPr>
      </p:pic>
      <p:pic>
        <p:nvPicPr>
          <p:cNvPr id="176" name="Google Shape;176;p27"/>
          <p:cNvPicPr preferRelativeResize="0"/>
          <p:nvPr/>
        </p:nvPicPr>
        <p:blipFill>
          <a:blip r:embed="rId7">
            <a:alphaModFix/>
          </a:blip>
          <a:stretch>
            <a:fillRect/>
          </a:stretch>
        </p:blipFill>
        <p:spPr>
          <a:xfrm>
            <a:off x="7262352" y="152400"/>
            <a:ext cx="1881648" cy="1881648"/>
          </a:xfrm>
          <a:prstGeom prst="rect">
            <a:avLst/>
          </a:prstGeom>
          <a:noFill/>
          <a:ln>
            <a:noFill/>
          </a:ln>
        </p:spPr>
      </p:pic>
      <p:pic>
        <p:nvPicPr>
          <p:cNvPr id="177" name="Google Shape;177;p27">
            <a:hlinkClick r:id="rId8"/>
          </p:cNvPr>
          <p:cNvPicPr preferRelativeResize="0"/>
          <p:nvPr/>
        </p:nvPicPr>
        <p:blipFill rotWithShape="1">
          <a:blip r:embed="rId9">
            <a:alphaModFix/>
          </a:blip>
          <a:srcRect b="15354" l="0" r="0" t="0"/>
          <a:stretch/>
        </p:blipFill>
        <p:spPr>
          <a:xfrm>
            <a:off x="6087600" y="1152474"/>
            <a:ext cx="946150" cy="1000075"/>
          </a:xfrm>
          <a:prstGeom prst="rect">
            <a:avLst/>
          </a:prstGeom>
          <a:noFill/>
          <a:ln>
            <a:noFill/>
          </a:ln>
        </p:spPr>
      </p:pic>
      <p:pic>
        <p:nvPicPr>
          <p:cNvPr id="178" name="Google Shape;178;p27">
            <a:hlinkClick r:id="rId10"/>
          </p:cNvPr>
          <p:cNvPicPr preferRelativeResize="0"/>
          <p:nvPr/>
        </p:nvPicPr>
        <p:blipFill>
          <a:blip r:embed="rId11">
            <a:alphaModFix/>
          </a:blip>
          <a:stretch>
            <a:fillRect/>
          </a:stretch>
        </p:blipFill>
        <p:spPr>
          <a:xfrm>
            <a:off x="6087600" y="2540012"/>
            <a:ext cx="946150" cy="946127"/>
          </a:xfrm>
          <a:prstGeom prst="rect">
            <a:avLst/>
          </a:prstGeom>
          <a:noFill/>
          <a:ln>
            <a:noFill/>
          </a:ln>
        </p:spPr>
      </p:pic>
      <p:pic>
        <p:nvPicPr>
          <p:cNvPr id="179" name="Google Shape;179;p27">
            <a:hlinkClick r:id="rId12"/>
          </p:cNvPr>
          <p:cNvPicPr preferRelativeResize="0"/>
          <p:nvPr/>
        </p:nvPicPr>
        <p:blipFill>
          <a:blip r:embed="rId13">
            <a:alphaModFix/>
          </a:blip>
          <a:stretch>
            <a:fillRect/>
          </a:stretch>
        </p:blipFill>
        <p:spPr>
          <a:xfrm>
            <a:off x="6087600" y="3898500"/>
            <a:ext cx="946150" cy="946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179300" y="2172200"/>
            <a:ext cx="8520600" cy="118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Q&amp;A</a:t>
            </a:r>
            <a:endParaRPr b="1">
              <a:solidFill>
                <a:schemeClr val="lt1"/>
              </a:solidFill>
            </a:endParaRPr>
          </a:p>
        </p:txBody>
      </p:sp>
      <p:sp>
        <p:nvSpPr>
          <p:cNvPr id="185" name="Google Shape;18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311700" y="445025"/>
            <a:ext cx="3976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 an unrelated note..</a:t>
            </a:r>
            <a:endParaRPr/>
          </a:p>
        </p:txBody>
      </p:sp>
      <p:sp>
        <p:nvSpPr>
          <p:cNvPr id="191" name="Google Shape;191;p29"/>
          <p:cNvSpPr txBox="1"/>
          <p:nvPr>
            <p:ph idx="1" type="body"/>
          </p:nvPr>
        </p:nvSpPr>
        <p:spPr>
          <a:xfrm>
            <a:off x="311700" y="1152475"/>
            <a:ext cx="351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i="1"/>
          </a:p>
          <a:p>
            <a:pPr indent="0" lvl="0" marL="0" rtl="0" algn="l">
              <a:spcBef>
                <a:spcPts val="1200"/>
              </a:spcBef>
              <a:spcAft>
                <a:spcPts val="0"/>
              </a:spcAft>
              <a:buNone/>
            </a:pPr>
            <a:r>
              <a:rPr i="1" lang="en"/>
              <a:t>Are you interested in research?</a:t>
            </a:r>
            <a:endParaRPr i="1"/>
          </a:p>
          <a:p>
            <a:pPr indent="0" lvl="0" marL="0" rtl="0" algn="l">
              <a:spcBef>
                <a:spcPts val="1200"/>
              </a:spcBef>
              <a:spcAft>
                <a:spcPts val="0"/>
              </a:spcAft>
              <a:buNone/>
            </a:pPr>
            <a:r>
              <a:t/>
            </a:r>
            <a:endParaRPr i="1"/>
          </a:p>
          <a:p>
            <a:pPr indent="0" lvl="0" marL="0" rtl="0" algn="l">
              <a:spcBef>
                <a:spcPts val="1200"/>
              </a:spcBef>
              <a:spcAft>
                <a:spcPts val="1200"/>
              </a:spcAft>
              <a:buNone/>
            </a:pPr>
            <a:r>
              <a:t/>
            </a:r>
            <a:endParaRPr i="1"/>
          </a:p>
        </p:txBody>
      </p:sp>
      <p:sp>
        <p:nvSpPr>
          <p:cNvPr id="192" name="Google Shape;19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193" name="Google Shape;193;p29"/>
          <p:cNvPicPr preferRelativeResize="0"/>
          <p:nvPr/>
        </p:nvPicPr>
        <p:blipFill>
          <a:blip r:embed="rId3">
            <a:alphaModFix/>
          </a:blip>
          <a:stretch>
            <a:fillRect/>
          </a:stretch>
        </p:blipFill>
        <p:spPr>
          <a:xfrm>
            <a:off x="4457976" y="-4325"/>
            <a:ext cx="3976799" cy="51521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 for instructors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recommended script is included in the speaker notes for each slide, beginning with slide 4.</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Engage the audience wherever possible. </a:t>
            </a:r>
            <a:endParaRPr/>
          </a:p>
          <a:p>
            <a:pPr indent="0" lvl="0" marL="0" rtl="0" algn="l">
              <a:spcBef>
                <a:spcPts val="1200"/>
              </a:spcBef>
              <a:spcAft>
                <a:spcPts val="1200"/>
              </a:spcAft>
              <a:buNone/>
            </a:pPr>
            <a:r>
              <a:rPr lang="en"/>
              <a:t>Be open to Q&amp;A, if/as time permits.</a:t>
            </a:r>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15250"/>
            <a:ext cx="8520600" cy="802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 sz="1500">
                <a:solidFill>
                  <a:schemeClr val="dk2"/>
                </a:solidFill>
              </a:rPr>
              <a:t>CS1 with a Side of AI: </a:t>
            </a:r>
            <a:r>
              <a:rPr lang="en" sz="1500">
                <a:solidFill>
                  <a:schemeClr val="dk2"/>
                </a:solidFill>
              </a:rPr>
              <a:t>Teaching Software Verification for Secure Code in the Era of Generative AI</a:t>
            </a:r>
            <a:endParaRPr sz="1500"/>
          </a:p>
        </p:txBody>
      </p:sp>
      <p:sp>
        <p:nvSpPr>
          <p:cNvPr id="69" name="Google Shape;69;p15"/>
          <p:cNvSpPr txBox="1"/>
          <p:nvPr>
            <p:ph idx="1" type="body"/>
          </p:nvPr>
        </p:nvSpPr>
        <p:spPr>
          <a:xfrm>
            <a:off x="311700" y="2140475"/>
            <a:ext cx="8292900" cy="29163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1400" u="sng">
                <a:solidFill>
                  <a:schemeClr val="dk1"/>
                </a:solidFill>
              </a:rPr>
              <a:t>LLM activities</a:t>
            </a:r>
            <a:r>
              <a:rPr lang="en" sz="1400">
                <a:solidFill>
                  <a:schemeClr val="dk1"/>
                </a:solidFill>
              </a:rPr>
              <a:t> (10-15 min in-class):</a:t>
            </a:r>
            <a:endParaRPr sz="1400">
              <a:solidFill>
                <a:schemeClr val="dk1"/>
              </a:solidFill>
            </a:endParaRPr>
          </a:p>
          <a:p>
            <a:pPr indent="-317500" lvl="0" marL="365760" rtl="0" algn="l">
              <a:lnSpc>
                <a:spcPct val="100000"/>
              </a:lnSpc>
              <a:spcBef>
                <a:spcPts val="0"/>
              </a:spcBef>
              <a:spcAft>
                <a:spcPts val="0"/>
              </a:spcAft>
              <a:buClr>
                <a:schemeClr val="dk1"/>
              </a:buClr>
              <a:buSzPts val="1400"/>
              <a:buAutoNum type="arabicPeriod"/>
            </a:pPr>
            <a:r>
              <a:rPr lang="en" sz="1400">
                <a:solidFill>
                  <a:schemeClr val="dk1"/>
                </a:solidFill>
              </a:rPr>
              <a:t>Introductory </a:t>
            </a:r>
            <a:r>
              <a:rPr lang="en" sz="700">
                <a:solidFill>
                  <a:schemeClr val="dk1"/>
                </a:solidFill>
              </a:rPr>
              <a:t>*need Google account</a:t>
            </a:r>
            <a:endParaRPr sz="7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Goal: Learn to use LLM as a tutor.</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Create code with variables, conditionals, loops.</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Evaluate - copy/paste into IDE to verify the code compiles &amp; runs.</a:t>
            </a:r>
            <a:br>
              <a:rPr i="1" lang="en" sz="1000">
                <a:solidFill>
                  <a:schemeClr val="dk1"/>
                </a:solidFill>
              </a:rPr>
            </a:br>
            <a:endParaRPr i="1" sz="1000">
              <a:solidFill>
                <a:schemeClr val="dk1"/>
              </a:solidFill>
            </a:endParaRPr>
          </a:p>
          <a:p>
            <a:pPr indent="-317500" lvl="0" marL="365760" rtl="0" algn="l">
              <a:lnSpc>
                <a:spcPct val="100000"/>
              </a:lnSpc>
              <a:spcBef>
                <a:spcPts val="0"/>
              </a:spcBef>
              <a:spcAft>
                <a:spcPts val="0"/>
              </a:spcAft>
              <a:buClr>
                <a:schemeClr val="dk1"/>
              </a:buClr>
              <a:buSzPts val="1400"/>
              <a:buAutoNum type="arabicPeriod"/>
            </a:pPr>
            <a:r>
              <a:rPr lang="en" sz="1400">
                <a:solidFill>
                  <a:schemeClr val="dk1"/>
                </a:solidFill>
              </a:rPr>
              <a:t>Prompt engineering</a:t>
            </a:r>
            <a:endParaRPr sz="14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Goal: Learn guidelines to prompt effectively.</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Create basic methods.</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Evaluate - verify the method does what it is supposed to do.</a:t>
            </a:r>
            <a:br>
              <a:rPr i="1" lang="en" sz="1000">
                <a:solidFill>
                  <a:schemeClr val="dk1"/>
                </a:solidFill>
              </a:rPr>
            </a:br>
            <a:endParaRPr i="1" sz="1000">
              <a:solidFill>
                <a:schemeClr val="dk1"/>
              </a:solidFill>
            </a:endParaRPr>
          </a:p>
          <a:p>
            <a:pPr indent="-317500" lvl="0" marL="365760" rtl="0" algn="l">
              <a:lnSpc>
                <a:spcPct val="100000"/>
              </a:lnSpc>
              <a:spcBef>
                <a:spcPts val="0"/>
              </a:spcBef>
              <a:spcAft>
                <a:spcPts val="0"/>
              </a:spcAft>
              <a:buClr>
                <a:schemeClr val="dk1"/>
              </a:buClr>
              <a:buSzPts val="1400"/>
              <a:buAutoNum type="arabicPeriod"/>
            </a:pPr>
            <a:r>
              <a:rPr lang="en" sz="1400">
                <a:solidFill>
                  <a:schemeClr val="dk1"/>
                </a:solidFill>
              </a:rPr>
              <a:t>Verification</a:t>
            </a:r>
            <a:endParaRPr sz="14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Goal: Learn steps to verify the code.</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Create code with arrays &amp; methods.</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Evaluate - write out the steps in practice.</a:t>
            </a:r>
            <a:br>
              <a:rPr i="1" lang="en" sz="1000">
                <a:solidFill>
                  <a:schemeClr val="dk1"/>
                </a:solidFill>
              </a:rPr>
            </a:br>
            <a:endParaRPr i="1" sz="1000">
              <a:solidFill>
                <a:schemeClr val="dk1"/>
              </a:solidFill>
            </a:endParaRPr>
          </a:p>
          <a:p>
            <a:pPr indent="-317500" lvl="0" marL="365760" rtl="0" algn="l">
              <a:lnSpc>
                <a:spcPct val="100000"/>
              </a:lnSpc>
              <a:spcBef>
                <a:spcPts val="0"/>
              </a:spcBef>
              <a:spcAft>
                <a:spcPts val="0"/>
              </a:spcAft>
              <a:buClr>
                <a:schemeClr val="dk1"/>
              </a:buClr>
              <a:buSzPts val="1400"/>
              <a:buAutoNum type="arabicPeriod"/>
            </a:pPr>
            <a:r>
              <a:rPr lang="en" sz="1400">
                <a:solidFill>
                  <a:schemeClr val="dk1"/>
                </a:solidFill>
              </a:rPr>
              <a:t>Practice</a:t>
            </a:r>
            <a:endParaRPr sz="14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Goal: Learn to independently decide when to use the LLM and how to prompt it.</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Review all course content.</a:t>
            </a:r>
            <a:endParaRPr i="1" sz="1000">
              <a:solidFill>
                <a:schemeClr val="dk1"/>
              </a:solidFill>
            </a:endParaRPr>
          </a:p>
          <a:p>
            <a:pPr indent="-292100" lvl="1" marL="731520" rtl="0" algn="l">
              <a:lnSpc>
                <a:spcPct val="100000"/>
              </a:lnSpc>
              <a:spcBef>
                <a:spcPts val="0"/>
              </a:spcBef>
              <a:spcAft>
                <a:spcPts val="0"/>
              </a:spcAft>
              <a:buClr>
                <a:schemeClr val="dk1"/>
              </a:buClr>
              <a:buSzPts val="1000"/>
              <a:buChar char="○"/>
            </a:pPr>
            <a:r>
              <a:rPr i="1" lang="en" sz="1000">
                <a:solidFill>
                  <a:schemeClr val="dk1"/>
                </a:solidFill>
              </a:rPr>
              <a:t>Evaluate - write out the experience.</a:t>
            </a:r>
            <a:endParaRPr/>
          </a:p>
        </p:txBody>
      </p:sp>
      <p:sp>
        <p:nvSpPr>
          <p:cNvPr id="70" name="Google Shape;70;p15"/>
          <p:cNvSpPr txBox="1"/>
          <p:nvPr>
            <p:ph idx="1" type="body"/>
          </p:nvPr>
        </p:nvSpPr>
        <p:spPr>
          <a:xfrm>
            <a:off x="468600" y="909750"/>
            <a:ext cx="8136000" cy="1053900"/>
          </a:xfrm>
          <a:prstGeom prst="rect">
            <a:avLst/>
          </a:prstGeom>
          <a:solidFill>
            <a:srgbClr val="073763"/>
          </a:solidFill>
          <a:ln cap="flat" cmpd="sng" w="9525">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1200"/>
              </a:spcAft>
              <a:buNone/>
            </a:pPr>
            <a:r>
              <a:rPr b="1" lang="en" sz="1400">
                <a:solidFill>
                  <a:schemeClr val="lt1"/>
                </a:solidFill>
              </a:rPr>
              <a:t>Position</a:t>
            </a:r>
            <a:r>
              <a:rPr b="1" lang="en" sz="1400">
                <a:solidFill>
                  <a:schemeClr val="lt1"/>
                </a:solidFill>
              </a:rPr>
              <a:t>: </a:t>
            </a:r>
            <a:br>
              <a:rPr b="1" lang="en" sz="1400">
                <a:solidFill>
                  <a:schemeClr val="lt1"/>
                </a:solidFill>
              </a:rPr>
            </a:br>
            <a:r>
              <a:rPr i="1" lang="en" sz="1400">
                <a:solidFill>
                  <a:schemeClr val="lt1"/>
                </a:solidFill>
              </a:rPr>
              <a:t>CS students need to know how to interact with LLMs </a:t>
            </a:r>
            <a:br>
              <a:rPr i="1" lang="en" sz="1400">
                <a:solidFill>
                  <a:schemeClr val="lt1"/>
                </a:solidFill>
              </a:rPr>
            </a:br>
            <a:r>
              <a:rPr i="1" lang="en" sz="1400" u="sng">
                <a:solidFill>
                  <a:schemeClr val="lt1"/>
                </a:solidFill>
              </a:rPr>
              <a:t>and</a:t>
            </a:r>
            <a:r>
              <a:rPr i="1" lang="en" sz="1400">
                <a:solidFill>
                  <a:schemeClr val="lt1"/>
                </a:solidFill>
              </a:rPr>
              <a:t> understand how to critically verify any code generated.</a:t>
            </a:r>
            <a:endParaRPr i="1" sz="1400">
              <a:solidFill>
                <a:schemeClr val="lt1"/>
              </a:solidFill>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495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73763"/>
                </a:solidFill>
              </a:rPr>
              <a:t>CS1 “</a:t>
            </a:r>
            <a:r>
              <a:rPr b="1" lang="en">
                <a:solidFill>
                  <a:srgbClr val="073763"/>
                </a:solidFill>
              </a:rPr>
              <a:t>with a side of AI</a:t>
            </a:r>
            <a:r>
              <a:rPr lang="en">
                <a:solidFill>
                  <a:srgbClr val="073763"/>
                </a:solidFill>
              </a:rPr>
              <a:t>”</a:t>
            </a:r>
            <a:endParaRPr>
              <a:solidFill>
                <a:srgbClr val="073763"/>
              </a:solidFill>
            </a:endParaRPr>
          </a:p>
        </p:txBody>
      </p:sp>
      <p:sp>
        <p:nvSpPr>
          <p:cNvPr id="77" name="Google Shape;77;p16"/>
          <p:cNvSpPr txBox="1"/>
          <p:nvPr>
            <p:ph idx="1" type="body"/>
          </p:nvPr>
        </p:nvSpPr>
        <p:spPr>
          <a:xfrm>
            <a:off x="311700" y="1152475"/>
            <a:ext cx="5547300" cy="3828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Artificial intelligence (AI) is everywhere these days!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It can even help you </a:t>
            </a:r>
            <a:r>
              <a:rPr b="1" lang="en"/>
              <a:t>code</a:t>
            </a:r>
            <a:r>
              <a:rPr lang="en"/>
              <a:t>! </a:t>
            </a:r>
            <a:endParaRPr/>
          </a:p>
          <a:p>
            <a:pPr indent="0" lvl="0" marL="0" rtl="0" algn="l">
              <a:spcBef>
                <a:spcPts val="1200"/>
              </a:spcBef>
              <a:spcAft>
                <a:spcPts val="0"/>
              </a:spcAft>
              <a:buNone/>
            </a:pPr>
            <a:r>
              <a:rPr i="1" lang="en"/>
              <a:t>           </a:t>
            </a:r>
            <a:r>
              <a:rPr i="1" lang="en"/>
              <a:t>…but you need to be careful!</a:t>
            </a:r>
            <a:endParaRPr i="1"/>
          </a:p>
          <a:p>
            <a:pPr indent="0" lvl="0" marL="0" rtl="0" algn="l">
              <a:spcBef>
                <a:spcPts val="1200"/>
              </a:spcBef>
              <a:spcAft>
                <a:spcPts val="0"/>
              </a:spcAft>
              <a:buNone/>
            </a:pPr>
            <a:r>
              <a:t/>
            </a:r>
            <a:endParaRPr i="1"/>
          </a:p>
          <a:p>
            <a:pPr indent="0" lvl="0" marL="0" rtl="0" algn="l">
              <a:spcBef>
                <a:spcPts val="1200"/>
              </a:spcBef>
              <a:spcAft>
                <a:spcPts val="0"/>
              </a:spcAft>
              <a:buNone/>
            </a:pPr>
            <a:r>
              <a:rPr lang="en"/>
              <a:t>These activities will introduce you to LLMs, &amp; establish best practices for </a:t>
            </a:r>
            <a:r>
              <a:rPr lang="en"/>
              <a:t>programming</a:t>
            </a:r>
            <a:r>
              <a:rPr lang="en"/>
              <a:t> with them.</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ONLINE SURVEY</a:t>
            </a:r>
            <a:endParaRPr b="1"/>
          </a:p>
          <a:p>
            <a:pPr indent="-325755" lvl="0" marL="457200" rtl="0" algn="l">
              <a:spcBef>
                <a:spcPts val="1200"/>
              </a:spcBef>
              <a:spcAft>
                <a:spcPts val="0"/>
              </a:spcAft>
              <a:buSzPct val="100000"/>
              <a:buChar char="+"/>
            </a:pPr>
            <a:r>
              <a:rPr lang="en"/>
              <a:t>Participation will not be reflected in your course grades!</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 name="Google Shape;79;p16">
            <a:hlinkClick r:id="rId3"/>
          </p:cNvPr>
          <p:cNvPicPr preferRelativeResize="0"/>
          <p:nvPr/>
        </p:nvPicPr>
        <p:blipFill>
          <a:blip r:embed="rId4">
            <a:alphaModFix/>
          </a:blip>
          <a:stretch>
            <a:fillRect/>
          </a:stretch>
        </p:blipFill>
        <p:spPr>
          <a:xfrm>
            <a:off x="6087600" y="110050"/>
            <a:ext cx="946152" cy="1000075"/>
          </a:xfrm>
          <a:prstGeom prst="rect">
            <a:avLst/>
          </a:prstGeom>
          <a:noFill/>
          <a:ln>
            <a:noFill/>
          </a:ln>
        </p:spPr>
      </p:pic>
      <p:pic>
        <p:nvPicPr>
          <p:cNvPr id="80" name="Google Shape;80;p16"/>
          <p:cNvPicPr preferRelativeResize="0"/>
          <p:nvPr/>
        </p:nvPicPr>
        <p:blipFill rotWithShape="1">
          <a:blip r:embed="rId5">
            <a:alphaModFix/>
          </a:blip>
          <a:srcRect b="24570" l="7131" r="3278" t="31189"/>
          <a:stretch/>
        </p:blipFill>
        <p:spPr>
          <a:xfrm>
            <a:off x="7351100" y="4140425"/>
            <a:ext cx="1788601" cy="504661"/>
          </a:xfrm>
          <a:prstGeom prst="rect">
            <a:avLst/>
          </a:prstGeom>
          <a:noFill/>
          <a:ln>
            <a:noFill/>
          </a:ln>
        </p:spPr>
      </p:pic>
      <p:pic>
        <p:nvPicPr>
          <p:cNvPr id="81" name="Google Shape;81;p16"/>
          <p:cNvPicPr preferRelativeResize="0"/>
          <p:nvPr/>
        </p:nvPicPr>
        <p:blipFill>
          <a:blip r:embed="rId6">
            <a:alphaModFix/>
          </a:blip>
          <a:stretch>
            <a:fillRect/>
          </a:stretch>
        </p:blipFill>
        <p:spPr>
          <a:xfrm>
            <a:off x="7458487" y="2380175"/>
            <a:ext cx="1573825" cy="1169875"/>
          </a:xfrm>
          <a:prstGeom prst="rect">
            <a:avLst/>
          </a:prstGeom>
          <a:noFill/>
          <a:ln>
            <a:noFill/>
          </a:ln>
        </p:spPr>
      </p:pic>
      <p:pic>
        <p:nvPicPr>
          <p:cNvPr id="82" name="Google Shape;82;p16"/>
          <p:cNvPicPr preferRelativeResize="0"/>
          <p:nvPr/>
        </p:nvPicPr>
        <p:blipFill>
          <a:blip r:embed="rId7">
            <a:alphaModFix/>
          </a:blip>
          <a:stretch>
            <a:fillRect/>
          </a:stretch>
        </p:blipFill>
        <p:spPr>
          <a:xfrm>
            <a:off x="7262352" y="152400"/>
            <a:ext cx="1881648" cy="1881648"/>
          </a:xfrm>
          <a:prstGeom prst="rect">
            <a:avLst/>
          </a:prstGeom>
          <a:noFill/>
          <a:ln>
            <a:noFill/>
          </a:ln>
        </p:spPr>
      </p:pic>
      <p:pic>
        <p:nvPicPr>
          <p:cNvPr id="83" name="Google Shape;83;p16">
            <a:hlinkClick r:id="rId8"/>
          </p:cNvPr>
          <p:cNvPicPr preferRelativeResize="0"/>
          <p:nvPr/>
        </p:nvPicPr>
        <p:blipFill rotWithShape="1">
          <a:blip r:embed="rId9">
            <a:alphaModFix/>
          </a:blip>
          <a:srcRect b="15354" l="0" r="0" t="0"/>
          <a:stretch/>
        </p:blipFill>
        <p:spPr>
          <a:xfrm>
            <a:off x="6087600" y="1152474"/>
            <a:ext cx="946150" cy="1000075"/>
          </a:xfrm>
          <a:prstGeom prst="rect">
            <a:avLst/>
          </a:prstGeom>
          <a:noFill/>
          <a:ln>
            <a:noFill/>
          </a:ln>
        </p:spPr>
      </p:pic>
      <p:pic>
        <p:nvPicPr>
          <p:cNvPr id="84" name="Google Shape;84;p16">
            <a:hlinkClick r:id="rId10"/>
          </p:cNvPr>
          <p:cNvPicPr preferRelativeResize="0"/>
          <p:nvPr/>
        </p:nvPicPr>
        <p:blipFill>
          <a:blip r:embed="rId11">
            <a:alphaModFix/>
          </a:blip>
          <a:stretch>
            <a:fillRect/>
          </a:stretch>
        </p:blipFill>
        <p:spPr>
          <a:xfrm>
            <a:off x="6087600" y="2540012"/>
            <a:ext cx="946150" cy="946127"/>
          </a:xfrm>
          <a:prstGeom prst="rect">
            <a:avLst/>
          </a:prstGeom>
          <a:noFill/>
          <a:ln>
            <a:noFill/>
          </a:ln>
        </p:spPr>
      </p:pic>
      <p:pic>
        <p:nvPicPr>
          <p:cNvPr id="85" name="Google Shape;85;p16">
            <a:hlinkClick r:id="rId12"/>
          </p:cNvPr>
          <p:cNvPicPr preferRelativeResize="0"/>
          <p:nvPr/>
        </p:nvPicPr>
        <p:blipFill>
          <a:blip r:embed="rId13">
            <a:alphaModFix/>
          </a:blip>
          <a:stretch>
            <a:fillRect/>
          </a:stretch>
        </p:blipFill>
        <p:spPr>
          <a:xfrm>
            <a:off x="6087600" y="3898500"/>
            <a:ext cx="946150" cy="94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2150850"/>
            <a:ext cx="8520600" cy="1180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Activity 4:</a:t>
            </a:r>
            <a:endParaRPr>
              <a:solidFill>
                <a:schemeClr val="lt1"/>
              </a:solidFill>
            </a:endParaRPr>
          </a:p>
          <a:p>
            <a:pPr indent="0" lvl="0" marL="0" rtl="0" algn="ctr">
              <a:spcBef>
                <a:spcPts val="0"/>
              </a:spcBef>
              <a:spcAft>
                <a:spcPts val="0"/>
              </a:spcAft>
              <a:buNone/>
            </a:pPr>
            <a:r>
              <a:rPr b="1" lang="en">
                <a:solidFill>
                  <a:schemeClr val="lt1"/>
                </a:solidFill>
              </a:rPr>
              <a:t>Practice!</a:t>
            </a:r>
            <a:endParaRPr b="1">
              <a:solidFill>
                <a:schemeClr val="lt1"/>
              </a:solidFill>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5104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Intelligence</a:t>
            </a:r>
            <a:endParaRPr/>
          </a:p>
        </p:txBody>
      </p:sp>
      <p:sp>
        <p:nvSpPr>
          <p:cNvPr id="97" name="Google Shape;97;p18"/>
          <p:cNvSpPr txBox="1"/>
          <p:nvPr>
            <p:ph idx="1" type="body"/>
          </p:nvPr>
        </p:nvSpPr>
        <p:spPr>
          <a:xfrm>
            <a:off x="311700" y="1152475"/>
            <a:ext cx="5286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595959"/>
                </a:solidFill>
              </a:rPr>
              <a:t>Large language models (LLMs) </a:t>
            </a:r>
            <a:r>
              <a:rPr lang="en">
                <a:solidFill>
                  <a:srgbClr val="595959"/>
                </a:solidFill>
              </a:rPr>
              <a:t>are generative A.I. agents capable of conversation.</a:t>
            </a:r>
            <a:endParaRPr>
              <a:solidFill>
                <a:srgbClr val="595959"/>
              </a:solidFill>
            </a:endParaRPr>
          </a:p>
          <a:p>
            <a:pPr indent="-342900" lvl="0" marL="457200" rtl="0" algn="l">
              <a:lnSpc>
                <a:spcPct val="200000"/>
              </a:lnSpc>
              <a:spcBef>
                <a:spcPts val="1200"/>
              </a:spcBef>
              <a:spcAft>
                <a:spcPts val="0"/>
              </a:spcAft>
              <a:buClr>
                <a:srgbClr val="595959"/>
              </a:buClr>
              <a:buSzPts val="1800"/>
              <a:buChar char="●"/>
            </a:pPr>
            <a:r>
              <a:rPr lang="en" sz="1400">
                <a:solidFill>
                  <a:srgbClr val="595959"/>
                </a:solidFill>
              </a:rPr>
              <a:t>Trained on </a:t>
            </a:r>
            <a:r>
              <a:rPr b="1" lang="en" sz="1400">
                <a:solidFill>
                  <a:srgbClr val="595959"/>
                </a:solidFill>
              </a:rPr>
              <a:t>65 trillion tokens </a:t>
            </a:r>
            <a:r>
              <a:rPr lang="en" sz="1200">
                <a:solidFill>
                  <a:srgbClr val="595959"/>
                </a:solidFill>
              </a:rPr>
              <a:t>(</a:t>
            </a:r>
            <a:r>
              <a:rPr i="1" lang="en" sz="1200">
                <a:solidFill>
                  <a:srgbClr val="595959"/>
                </a:solidFill>
              </a:rPr>
              <a:t>words or phrases)</a:t>
            </a:r>
            <a:endParaRPr i="1" sz="1200">
              <a:solidFill>
                <a:srgbClr val="595959"/>
              </a:solidFill>
            </a:endParaRPr>
          </a:p>
          <a:p>
            <a:pPr indent="-317500" lvl="0" marL="457200" rtl="0" algn="l">
              <a:lnSpc>
                <a:spcPct val="200000"/>
              </a:lnSpc>
              <a:spcBef>
                <a:spcPts val="0"/>
              </a:spcBef>
              <a:spcAft>
                <a:spcPts val="0"/>
              </a:spcAft>
              <a:buClr>
                <a:srgbClr val="595959"/>
              </a:buClr>
              <a:buSzPts val="1400"/>
              <a:buChar char="●"/>
            </a:pPr>
            <a:r>
              <a:rPr lang="en" sz="1400">
                <a:solidFill>
                  <a:srgbClr val="595959"/>
                </a:solidFill>
              </a:rPr>
              <a:t>Generate responses, images, video, or </a:t>
            </a:r>
            <a:r>
              <a:rPr b="1" lang="en" sz="1400">
                <a:solidFill>
                  <a:srgbClr val="595959"/>
                </a:solidFill>
              </a:rPr>
              <a:t>code!</a:t>
            </a:r>
            <a:endParaRPr b="1" sz="1400">
              <a:solidFill>
                <a:srgbClr val="595959"/>
              </a:solidFill>
            </a:endParaRPr>
          </a:p>
          <a:p>
            <a:pPr indent="-317500" lvl="0" marL="457200" rtl="0" algn="l">
              <a:lnSpc>
                <a:spcPct val="200000"/>
              </a:lnSpc>
              <a:spcBef>
                <a:spcPts val="0"/>
              </a:spcBef>
              <a:spcAft>
                <a:spcPts val="0"/>
              </a:spcAft>
              <a:buClr>
                <a:srgbClr val="595959"/>
              </a:buClr>
              <a:buSzPts val="1400"/>
              <a:buChar char="●"/>
            </a:pPr>
            <a:r>
              <a:rPr lang="en" sz="1400">
                <a:solidFill>
                  <a:srgbClr val="595959"/>
                </a:solidFill>
              </a:rPr>
              <a:t>Now available in most programming environments.</a:t>
            </a:r>
            <a:endParaRPr sz="1400">
              <a:solidFill>
                <a:srgbClr val="595959"/>
              </a:solidFill>
            </a:endParaRPr>
          </a:p>
          <a:p>
            <a:pPr indent="0" lvl="0" marL="0" rtl="0" algn="l">
              <a:spcBef>
                <a:spcPts val="1200"/>
              </a:spcBef>
              <a:spcAft>
                <a:spcPts val="1200"/>
              </a:spcAft>
              <a:buNone/>
            </a:pPr>
            <a:r>
              <a:t/>
            </a:r>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pic>
        <p:nvPicPr>
          <p:cNvPr id="99" name="Google Shape;99;p18">
            <a:hlinkClick r:id="rId3"/>
          </p:cNvPr>
          <p:cNvPicPr preferRelativeResize="0"/>
          <p:nvPr/>
        </p:nvPicPr>
        <p:blipFill>
          <a:blip r:embed="rId4">
            <a:alphaModFix/>
          </a:blip>
          <a:stretch>
            <a:fillRect/>
          </a:stretch>
        </p:blipFill>
        <p:spPr>
          <a:xfrm>
            <a:off x="5954400" y="1814250"/>
            <a:ext cx="2857500" cy="1600200"/>
          </a:xfrm>
          <a:prstGeom prst="rect">
            <a:avLst/>
          </a:prstGeom>
          <a:noFill/>
          <a:ln>
            <a:noFill/>
          </a:ln>
        </p:spPr>
      </p:pic>
      <p:pic>
        <p:nvPicPr>
          <p:cNvPr id="100" name="Google Shape;100;p18">
            <a:hlinkClick r:id="rId5"/>
          </p:cNvPr>
          <p:cNvPicPr preferRelativeResize="0"/>
          <p:nvPr/>
        </p:nvPicPr>
        <p:blipFill rotWithShape="1">
          <a:blip r:embed="rId6">
            <a:alphaModFix/>
          </a:blip>
          <a:srcRect b="16294" l="0" r="0" t="15413"/>
          <a:stretch/>
        </p:blipFill>
        <p:spPr>
          <a:xfrm>
            <a:off x="5954400" y="62493"/>
            <a:ext cx="2857500" cy="1626219"/>
          </a:xfrm>
          <a:prstGeom prst="rect">
            <a:avLst/>
          </a:prstGeom>
          <a:noFill/>
          <a:ln>
            <a:noFill/>
          </a:ln>
        </p:spPr>
      </p:pic>
      <p:pic>
        <p:nvPicPr>
          <p:cNvPr id="101" name="Google Shape;101;p18">
            <a:hlinkClick r:id="rId7"/>
          </p:cNvPr>
          <p:cNvPicPr preferRelativeResize="0"/>
          <p:nvPr/>
        </p:nvPicPr>
        <p:blipFill rotWithShape="1">
          <a:blip r:embed="rId8">
            <a:alphaModFix/>
          </a:blip>
          <a:srcRect b="35018" l="22661" r="22013" t="12716"/>
          <a:stretch/>
        </p:blipFill>
        <p:spPr>
          <a:xfrm>
            <a:off x="5954400" y="3540000"/>
            <a:ext cx="2857502" cy="15184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co-develop code </a:t>
            </a:r>
            <a:r>
              <a:rPr b="1" lang="en"/>
              <a:t>safely</a:t>
            </a:r>
            <a:r>
              <a:rPr lang="en"/>
              <a:t> with an AI:</a:t>
            </a:r>
            <a:endParaRPr/>
          </a:p>
        </p:txBody>
      </p:sp>
      <p:sp>
        <p:nvSpPr>
          <p:cNvPr id="107" name="Google Shape;10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a:t>Have a conversation.</a:t>
            </a:r>
            <a:endParaRPr b="1"/>
          </a:p>
          <a:p>
            <a:pPr indent="-317500" lvl="1" marL="914400" rtl="0" algn="l">
              <a:spcBef>
                <a:spcPts val="0"/>
              </a:spcBef>
              <a:spcAft>
                <a:spcPts val="0"/>
              </a:spcAft>
              <a:buSzPts val="1400"/>
              <a:buAutoNum type="alphaLcPeriod"/>
            </a:pPr>
            <a:r>
              <a:rPr i="1" lang="en"/>
              <a:t>Provide context and any </a:t>
            </a:r>
            <a:r>
              <a:rPr i="1" lang="en"/>
              <a:t>details</a:t>
            </a:r>
            <a:r>
              <a:rPr i="1" lang="en"/>
              <a:t> in your request, then follow up when you get a response.</a:t>
            </a:r>
            <a:endParaRPr i="1"/>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b="1" lang="en"/>
              <a:t>Do a code review.</a:t>
            </a:r>
            <a:endParaRPr b="1"/>
          </a:p>
          <a:p>
            <a:pPr indent="-317500" lvl="1" marL="914400" rtl="0" algn="l">
              <a:spcBef>
                <a:spcPts val="0"/>
              </a:spcBef>
              <a:spcAft>
                <a:spcPts val="0"/>
              </a:spcAft>
              <a:buSzPts val="1400"/>
              <a:buAutoNum type="alphaLcPeriod"/>
            </a:pPr>
            <a:r>
              <a:rPr i="1" lang="en"/>
              <a:t>Check that it is “good code” (compiles &amp; follows best programming practices).</a:t>
            </a:r>
            <a:endParaRPr i="1"/>
          </a:p>
          <a:p>
            <a:pPr indent="0" lvl="0" marL="0" rtl="0" algn="l">
              <a:spcBef>
                <a:spcPts val="1200"/>
              </a:spcBef>
              <a:spcAft>
                <a:spcPts val="0"/>
              </a:spcAft>
              <a:buNone/>
            </a:pPr>
            <a:r>
              <a:t/>
            </a:r>
            <a:endParaRPr b="1"/>
          </a:p>
          <a:p>
            <a:pPr indent="-342900" lvl="0" marL="457200" rtl="0" algn="l">
              <a:spcBef>
                <a:spcPts val="1200"/>
              </a:spcBef>
              <a:spcAft>
                <a:spcPts val="0"/>
              </a:spcAft>
              <a:buSzPts val="1800"/>
              <a:buAutoNum type="arabicPeriod"/>
            </a:pPr>
            <a:r>
              <a:rPr b="1" lang="en"/>
              <a:t>Verify the software.</a:t>
            </a:r>
            <a:endParaRPr b="1"/>
          </a:p>
          <a:p>
            <a:pPr indent="-317500" lvl="1" marL="914400" rtl="0" algn="l">
              <a:spcBef>
                <a:spcPts val="0"/>
              </a:spcBef>
              <a:spcAft>
                <a:spcPts val="0"/>
              </a:spcAft>
              <a:buSzPts val="1400"/>
              <a:buAutoNum type="alphaLcPeriod"/>
            </a:pPr>
            <a:r>
              <a:rPr i="1" lang="en"/>
              <a:t>Does the code do what you needed it to do? Is there anything extra or dangerous?</a:t>
            </a:r>
            <a:endParaRPr i="1"/>
          </a:p>
        </p:txBody>
      </p:sp>
      <p:sp>
        <p:nvSpPr>
          <p:cNvPr id="108" name="Google Shape;10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latin typeface="Arial"/>
                <a:ea typeface="Arial"/>
                <a:cs typeface="Arial"/>
                <a:sym typeface="Arial"/>
              </a:rPr>
              <a:t>‹#›</a:t>
            </a:fld>
            <a:endParaRPr>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t>Let’s do this!</a:t>
            </a:r>
            <a:endParaRPr b="1" i="1"/>
          </a:p>
        </p:txBody>
      </p:sp>
      <p:sp>
        <p:nvSpPr>
          <p:cNvPr id="114" name="Google Shape;114;p20"/>
          <p:cNvSpPr txBox="1"/>
          <p:nvPr>
            <p:ph idx="1" type="body"/>
          </p:nvPr>
        </p:nvSpPr>
        <p:spPr>
          <a:xfrm>
            <a:off x="311700" y="1152475"/>
            <a:ext cx="4304700" cy="1552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Open a browser</a:t>
            </a:r>
            <a:endParaRPr/>
          </a:p>
          <a:p>
            <a:pPr indent="-342900" lvl="0" marL="457200" rtl="0" algn="l">
              <a:spcBef>
                <a:spcPts val="0"/>
              </a:spcBef>
              <a:spcAft>
                <a:spcPts val="0"/>
              </a:spcAft>
              <a:buSzPts val="1800"/>
              <a:buAutoNum type="arabicPeriod"/>
            </a:pPr>
            <a:r>
              <a:rPr lang="en"/>
              <a:t>Go to </a:t>
            </a:r>
            <a:r>
              <a:rPr lang="en" u="sng">
                <a:solidFill>
                  <a:schemeClr val="hlink"/>
                </a:solidFill>
                <a:hlinkClick r:id="rId3"/>
              </a:rPr>
              <a:t>http://</a:t>
            </a:r>
            <a:r>
              <a:rPr b="1" lang="en" u="sng">
                <a:solidFill>
                  <a:schemeClr val="hlink"/>
                </a:solidFill>
                <a:hlinkClick r:id="rId4"/>
              </a:rPr>
              <a:t>gemini.google.com</a:t>
            </a:r>
            <a:endParaRPr b="1"/>
          </a:p>
          <a:p>
            <a:pPr indent="-342900" lvl="0" marL="457200" rtl="0" algn="l">
              <a:spcBef>
                <a:spcPts val="0"/>
              </a:spcBef>
              <a:spcAft>
                <a:spcPts val="0"/>
              </a:spcAft>
              <a:buSzPts val="1800"/>
              <a:buAutoNum type="arabicPeriod"/>
            </a:pPr>
            <a:r>
              <a:rPr lang="en"/>
              <a:t>Provide the </a:t>
            </a:r>
            <a:r>
              <a:rPr b="1" lang="en"/>
              <a:t>initial prompt </a:t>
            </a:r>
            <a:r>
              <a:rPr lang="en"/>
              <a:t>at right</a:t>
            </a:r>
            <a:endParaRPr/>
          </a:p>
          <a:p>
            <a:pPr indent="-342900" lvl="0" marL="457200" rtl="0" algn="l">
              <a:spcBef>
                <a:spcPts val="0"/>
              </a:spcBef>
              <a:spcAft>
                <a:spcPts val="0"/>
              </a:spcAft>
              <a:buSzPts val="1800"/>
              <a:buAutoNum type="arabicPeriod"/>
            </a:pPr>
            <a:r>
              <a:rPr lang="en"/>
              <a:t>Try a few prompts together</a:t>
            </a:r>
            <a:endParaRPr/>
          </a:p>
        </p:txBody>
      </p:sp>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0"/>
          <p:cNvSpPr/>
          <p:nvPr/>
        </p:nvSpPr>
        <p:spPr>
          <a:xfrm>
            <a:off x="4939600" y="1017725"/>
            <a:ext cx="3983100" cy="2712900"/>
          </a:xfrm>
          <a:prstGeom prst="wedgeRoundRectCallout">
            <a:avLst>
              <a:gd fmla="val -20833" name="adj1"/>
              <a:gd fmla="val 62500" name="adj2"/>
              <a:gd fmla="val 0" name="adj3"/>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000"/>
          </a:p>
          <a:p>
            <a:pPr indent="0" lvl="0" marL="0" rtl="0" algn="ctr">
              <a:spcBef>
                <a:spcPts val="0"/>
              </a:spcBef>
              <a:spcAft>
                <a:spcPts val="0"/>
              </a:spcAft>
              <a:buNone/>
            </a:pPr>
            <a:r>
              <a:rPr b="1" lang="en" sz="2000"/>
              <a:t>I'm a CS1 student learning Java, please explain all future code you generate.</a:t>
            </a:r>
            <a:endParaRPr b="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21"/>
          <p:cNvPicPr preferRelativeResize="0"/>
          <p:nvPr/>
        </p:nvPicPr>
        <p:blipFill rotWithShape="1">
          <a:blip r:embed="rId3">
            <a:alphaModFix/>
          </a:blip>
          <a:srcRect b="9526" l="5177" r="0" t="0"/>
          <a:stretch/>
        </p:blipFill>
        <p:spPr>
          <a:xfrm>
            <a:off x="245700" y="1056300"/>
            <a:ext cx="3388300" cy="3812699"/>
          </a:xfrm>
          <a:prstGeom prst="rect">
            <a:avLst/>
          </a:prstGeom>
          <a:noFill/>
          <a:ln>
            <a:noFill/>
          </a:ln>
        </p:spPr>
      </p:pic>
      <p:pic>
        <p:nvPicPr>
          <p:cNvPr id="123" name="Google Shape;123;p21"/>
          <p:cNvPicPr preferRelativeResize="0"/>
          <p:nvPr/>
        </p:nvPicPr>
        <p:blipFill rotWithShape="1">
          <a:blip r:embed="rId4">
            <a:alphaModFix/>
          </a:blip>
          <a:srcRect b="14295" l="0" r="0" t="0"/>
          <a:stretch/>
        </p:blipFill>
        <p:spPr>
          <a:xfrm>
            <a:off x="5010275" y="1569025"/>
            <a:ext cx="3431474" cy="3094199"/>
          </a:xfrm>
          <a:prstGeom prst="rect">
            <a:avLst/>
          </a:prstGeom>
          <a:noFill/>
          <a:ln>
            <a:noFill/>
          </a:ln>
        </p:spPr>
      </p:pic>
      <p:sp>
        <p:nvSpPr>
          <p:cNvPr id="124" name="Google Shape;124;p21"/>
          <p:cNvSpPr/>
          <p:nvPr/>
        </p:nvSpPr>
        <p:spPr>
          <a:xfrm>
            <a:off x="4053750" y="132800"/>
            <a:ext cx="4780800" cy="844800"/>
          </a:xfrm>
          <a:prstGeom prst="wedgeRoundRectCallout">
            <a:avLst>
              <a:gd fmla="val -20833" name="adj1"/>
              <a:gd fmla="val 62500" name="adj2"/>
              <a:gd fmla="val 0" name="adj3"/>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2700"/>
          </a:p>
          <a:p>
            <a:pPr indent="0" lvl="0" marL="0" rtl="0" algn="ctr">
              <a:spcBef>
                <a:spcPts val="0"/>
              </a:spcBef>
              <a:spcAft>
                <a:spcPts val="0"/>
              </a:spcAft>
              <a:buClr>
                <a:schemeClr val="dk1"/>
              </a:buClr>
              <a:buSzPts val="1100"/>
              <a:buFont typeface="Arial"/>
              <a:buNone/>
            </a:pPr>
            <a:r>
              <a:rPr b="1" lang="en" sz="1200"/>
              <a:t>Write a Java program that takes in 2 numbers from the user, </a:t>
            </a:r>
            <a:endParaRPr b="1" sz="1200"/>
          </a:p>
          <a:p>
            <a:pPr indent="0" lvl="0" marL="0" rtl="0" algn="ctr">
              <a:spcBef>
                <a:spcPts val="0"/>
              </a:spcBef>
              <a:spcAft>
                <a:spcPts val="0"/>
              </a:spcAft>
              <a:buClr>
                <a:schemeClr val="dk1"/>
              </a:buClr>
              <a:buSzPts val="1100"/>
              <a:buFont typeface="Arial"/>
              <a:buNone/>
            </a:pPr>
            <a:r>
              <a:rPr b="1" lang="en" sz="1200"/>
              <a:t>divides them, and prints the result.</a:t>
            </a:r>
            <a:endParaRPr b="1" sz="1200"/>
          </a:p>
          <a:p>
            <a:pPr indent="0" lvl="0" marL="0" rtl="0" algn="ctr">
              <a:spcBef>
                <a:spcPts val="0"/>
              </a:spcBef>
              <a:spcAft>
                <a:spcPts val="0"/>
              </a:spcAft>
              <a:buNone/>
            </a:pPr>
            <a:r>
              <a:t/>
            </a:r>
            <a:endParaRPr b="1" sz="2700"/>
          </a:p>
        </p:txBody>
      </p:sp>
      <p:sp>
        <p:nvSpPr>
          <p:cNvPr id="125" name="Google Shape;125;p21"/>
          <p:cNvSpPr/>
          <p:nvPr/>
        </p:nvSpPr>
        <p:spPr>
          <a:xfrm>
            <a:off x="1681000" y="1486575"/>
            <a:ext cx="1953000" cy="595500"/>
          </a:xfrm>
          <a:prstGeom prst="wedgeRoundRectCallout">
            <a:avLst>
              <a:gd fmla="val -20833" name="adj1"/>
              <a:gd fmla="val 62500" name="adj2"/>
              <a:gd fmla="val 0" name="adj3"/>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Initial Prompt</a:t>
            </a:r>
            <a:endParaRPr b="1"/>
          </a:p>
        </p:txBody>
      </p:sp>
      <p:sp>
        <p:nvSpPr>
          <p:cNvPr id="126" name="Google Shape;126;p21"/>
          <p:cNvSpPr/>
          <p:nvPr/>
        </p:nvSpPr>
        <p:spPr>
          <a:xfrm>
            <a:off x="6457975" y="1921325"/>
            <a:ext cx="1953000" cy="595500"/>
          </a:xfrm>
          <a:prstGeom prst="wedgeRoundRectCallout">
            <a:avLst>
              <a:gd fmla="val -20833" name="adj1"/>
              <a:gd fmla="val 62500" name="adj2"/>
              <a:gd fmla="val 0" name="adj3"/>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No </a:t>
            </a:r>
            <a:r>
              <a:rPr b="1" lang="en"/>
              <a:t>Initial Prompt</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